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3" r:id="rId3"/>
    <p:sldId id="314" r:id="rId4"/>
    <p:sldId id="281" r:id="rId5"/>
    <p:sldId id="282" r:id="rId6"/>
    <p:sldId id="284" r:id="rId7"/>
    <p:sldId id="299" r:id="rId8"/>
    <p:sldId id="286" r:id="rId9"/>
    <p:sldId id="296" r:id="rId10"/>
    <p:sldId id="287" r:id="rId11"/>
    <p:sldId id="293" r:id="rId12"/>
    <p:sldId id="285" r:id="rId13"/>
    <p:sldId id="309" r:id="rId14"/>
    <p:sldId id="310" r:id="rId15"/>
    <p:sldId id="266" r:id="rId16"/>
    <p:sldId id="256" r:id="rId17"/>
    <p:sldId id="272" r:id="rId18"/>
    <p:sldId id="259" r:id="rId19"/>
    <p:sldId id="257" r:id="rId20"/>
    <p:sldId id="258" r:id="rId21"/>
    <p:sldId id="300" r:id="rId22"/>
    <p:sldId id="275" r:id="rId23"/>
    <p:sldId id="305" r:id="rId24"/>
    <p:sldId id="304" r:id="rId25"/>
    <p:sldId id="263" r:id="rId26"/>
    <p:sldId id="308" r:id="rId27"/>
    <p:sldId id="298" r:id="rId28"/>
    <p:sldId id="311" r:id="rId29"/>
    <p:sldId id="315" r:id="rId30"/>
    <p:sldId id="268" r:id="rId31"/>
    <p:sldId id="273" r:id="rId32"/>
    <p:sldId id="303" r:id="rId33"/>
    <p:sldId id="260" r:id="rId34"/>
    <p:sldId id="316" r:id="rId35"/>
    <p:sldId id="276" r:id="rId36"/>
    <p:sldId id="274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3" autoAdjust="0"/>
    <p:restoredTop sz="93831" autoAdjust="0"/>
  </p:normalViewPr>
  <p:slideViewPr>
    <p:cSldViewPr>
      <p:cViewPr varScale="1">
        <p:scale>
          <a:sx n="97" d="100"/>
          <a:sy n="97" d="100"/>
        </p:scale>
        <p:origin x="-11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33979-A020-46FC-B417-747E6CBFE5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11253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9E87-7A7F-4615-85D8-FCC630EA9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444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84DFC-15C2-4BD7-A318-E0E5C3782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64829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E3A2-CE45-497A-92EA-4D2489B9F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4679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DA37-782A-4716-B8BA-EEB65158A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0366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BCA2B-F74E-41DF-9EBE-88652A53D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8019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C3DC5-34D5-4DC9-811E-6C03DF362D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3340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6589A-49F8-4514-963A-B093851768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542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0678F-88F1-4284-839D-72F140D91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5082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DDC3B-9C54-4BF6-B9C8-EB84332BD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632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6662D-051E-46C4-908F-397D179DD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5095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0F55-BEB6-4F7E-85B6-7050D0E68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3425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3A0F5F-1A0A-4973-AB58-56B8092C8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мир на 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171450"/>
            <a:ext cx="6134100" cy="6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611188" y="5157788"/>
            <a:ext cx="8120062" cy="15113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"Чтобы  стать   интересным     -  будь   заинтересованным!"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DSC007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450056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50056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4900"/>
            <a:ext cx="4500562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Picture 5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468313" y="431800"/>
            <a:ext cx="83518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C0000"/>
                </a:solidFill>
              </a:rPr>
              <a:t>Анализ адаптации  детей раннего возраста (сентябрь 2012г.)</a:t>
            </a:r>
          </a:p>
        </p:txBody>
      </p:sp>
      <p:graphicFrame>
        <p:nvGraphicFramePr>
          <p:cNvPr id="28677" name="Object 12"/>
          <p:cNvGraphicFramePr>
            <a:graphicFrameLocks noGrp="1" noChangeAspect="1"/>
          </p:cNvGraphicFramePr>
          <p:nvPr>
            <p:ph idx="1"/>
          </p:nvPr>
        </p:nvGraphicFramePr>
        <p:xfrm>
          <a:off x="1692275" y="1484313"/>
          <a:ext cx="6124575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Диаграмма" r:id="rId4" imgW="6124651" imgH="3981602" progId="MSGraph.Chart.8">
                  <p:embed/>
                </p:oleObj>
              </mc:Choice>
              <mc:Fallback>
                <p:oleObj name="Диаграмма" r:id="rId4" imgW="6124651" imgH="3981602" progId="MSGraph.Char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484313"/>
                        <a:ext cx="6124575" cy="398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13"/>
          <p:cNvSpPr>
            <a:spLocks noChangeArrowheads="1"/>
          </p:cNvSpPr>
          <p:nvPr/>
        </p:nvSpPr>
        <p:spPr bwMode="auto">
          <a:xfrm>
            <a:off x="1187450" y="5305425"/>
            <a:ext cx="69119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/>
              <a:t>Из 15 детей, вновь поступивших в ДОУ:</a:t>
            </a:r>
            <a:endParaRPr lang="ru-RU" sz="2400"/>
          </a:p>
          <a:p>
            <a:pPr algn="ctr"/>
            <a:r>
              <a:rPr lang="ru-RU" sz="2400" b="1"/>
              <a:t>73.4%  – легкая адаптация (11 человек);</a:t>
            </a:r>
            <a:endParaRPr lang="ru-RU" sz="2400"/>
          </a:p>
          <a:p>
            <a:pPr algn="ctr"/>
            <a:r>
              <a:rPr lang="ru-RU" sz="2400" b="1"/>
              <a:t>26.6%  – средней тяжести  (4 человека);</a:t>
            </a:r>
            <a:endParaRPr lang="ru-RU" sz="2400"/>
          </a:p>
          <a:p>
            <a:pPr algn="ctr"/>
            <a:r>
              <a:rPr lang="ru-RU" sz="2400" b="1"/>
              <a:t>0%  - тяжелая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700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0" y="1268413"/>
            <a:ext cx="954087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6000" b="1">
                <a:solidFill>
                  <a:srgbClr val="CC0000"/>
                </a:solidFill>
              </a:rPr>
              <a:t>К феномену игры</a:t>
            </a:r>
            <a:r>
              <a:rPr lang="ru-RU" sz="6000" b="1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6000" b="1">
                <a:solidFill>
                  <a:srgbClr val="CC0000"/>
                </a:solidFill>
              </a:rPr>
              <a:t>стоит относиться </a:t>
            </a:r>
          </a:p>
          <a:p>
            <a:pPr algn="ctr"/>
            <a:r>
              <a:rPr lang="ru-RU" sz="6000" b="1">
                <a:solidFill>
                  <a:srgbClr val="CC0000"/>
                </a:solidFill>
              </a:rPr>
              <a:t>как к уникальному явлению детства.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4" name="Picture 4" descr="фо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755650" y="1341438"/>
            <a:ext cx="7543800" cy="4032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2000" kern="10" spc="-2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Добро      пожаловать </a:t>
            </a:r>
          </a:p>
          <a:p>
            <a:pPr algn="ctr"/>
            <a:r>
              <a:rPr lang="ru-RU" sz="2000" kern="10" spc="-2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в   сказочный    дворец, </a:t>
            </a:r>
          </a:p>
          <a:p>
            <a:pPr algn="ctr"/>
            <a:r>
              <a:rPr lang="ru-RU" sz="2000" kern="10" spc="-2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имя   которому   —   Детство! </a:t>
            </a:r>
          </a:p>
        </p:txBody>
      </p:sp>
      <p:pic>
        <p:nvPicPr>
          <p:cNvPr id="30726" name="Picture 7" descr="анимашка ботин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3736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минус мал.стра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909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7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8" name="Picture 4" descr="1ca63188cb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анимашка бо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656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2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-71438"/>
            <a:ext cx="10591800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ангелочек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75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6" name="Picture 4" descr="дворе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анимашка бо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95288" y="646113"/>
            <a:ext cx="8424862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«Наш важнейший педагогический инструмент  – умение глубоко уважать человеческую личность в своем воспитаннике»</a:t>
            </a:r>
          </a:p>
          <a:p>
            <a:pPr algn="ctr"/>
            <a:endParaRPr lang="ru-RU" sz="4400" b="1">
              <a:solidFill>
                <a:srgbClr val="CC0000"/>
              </a:solidFill>
            </a:endParaRPr>
          </a:p>
          <a:p>
            <a:pPr algn="r"/>
            <a:r>
              <a:rPr lang="ru-RU" sz="4400" b="1"/>
              <a:t>В.А.Сухомлинский</a:t>
            </a:r>
          </a:p>
          <a:p>
            <a:pPr algn="r" eaLnBrk="0" hangingPunct="0"/>
            <a:endParaRPr lang="ru-RU" sz="44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20" name="Picture 4" descr="голубок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4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675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DSC016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анимашка ботин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73405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8" name="Picture 4" descr="DSC01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анимашка бо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405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6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7" descr="анимашка ботин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51656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40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-71438"/>
            <a:ext cx="10591800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DSC007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713787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дети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5457825"/>
            <a:ext cx="19446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анимашка ботин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 descr="анимашка бо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78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 descr="анимашка бо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51656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8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68313" y="333375"/>
            <a:ext cx="8137525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6000" b="1">
                <a:solidFill>
                  <a:srgbClr val="CC0000"/>
                </a:solidFill>
              </a:rPr>
              <a:t>«Игра </a:t>
            </a:r>
            <a:r>
              <a:rPr lang="ru-RU">
                <a:solidFill>
                  <a:srgbClr val="CC0000"/>
                </a:solidFill>
              </a:rPr>
              <a:t>–  </a:t>
            </a:r>
          </a:p>
          <a:p>
            <a:pPr algn="ctr"/>
            <a:r>
              <a:rPr lang="ru-RU">
                <a:solidFill>
                  <a:srgbClr val="CC0000"/>
                </a:solidFill>
              </a:rPr>
              <a:t>источник радости, королева детства и восьмое чудо света, ибо игра – это сама жизнь»</a:t>
            </a:r>
            <a:br>
              <a:rPr lang="ru-RU">
                <a:solidFill>
                  <a:srgbClr val="CC0000"/>
                </a:solidFill>
              </a:rPr>
            </a:br>
            <a:endParaRPr lang="ru-RU">
              <a:solidFill>
                <a:srgbClr val="CC0000"/>
              </a:solidFill>
            </a:endParaRPr>
          </a:p>
          <a:p>
            <a:pPr algn="r"/>
            <a:r>
              <a:rPr lang="ru-RU">
                <a:solidFill>
                  <a:schemeClr val="tx2"/>
                </a:solidFill>
              </a:rPr>
              <a:t>М.Г.Яновская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60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-71438"/>
            <a:ext cx="10591800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DSC01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0"/>
            <a:ext cx="10298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анимашка ботин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5" descr="анимашка бо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66102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8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 descr="анимашка ботин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1656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2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-71438"/>
            <a:ext cx="10591800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дети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86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6" name="Picture 4" descr="e66f4ab79fd719eb8f7ad5f70d7a27672aa115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nls91ndh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58152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9" name="Picture 4" descr="image0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250825" y="1300163"/>
            <a:ext cx="864235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solidFill>
                  <a:srgbClr val="CC0000"/>
                </a:solidFill>
              </a:rPr>
              <a:t>И пусть музыканту дан слух абсолютный,</a:t>
            </a:r>
          </a:p>
          <a:p>
            <a:pPr algn="ctr"/>
            <a:r>
              <a:rPr lang="ru-RU" sz="4000" b="1">
                <a:solidFill>
                  <a:srgbClr val="CC0000"/>
                </a:solidFill>
              </a:rPr>
              <a:t>Повару - вкус, ювелиру – глаза,</a:t>
            </a:r>
          </a:p>
          <a:p>
            <a:pPr algn="ctr"/>
            <a:r>
              <a:rPr lang="ru-RU" sz="4000" b="1">
                <a:solidFill>
                  <a:srgbClr val="CC0000"/>
                </a:solidFill>
              </a:rPr>
              <a:t>У воспитателей детского сада</a:t>
            </a:r>
          </a:p>
          <a:p>
            <a:pPr algn="ctr"/>
            <a:r>
              <a:rPr lang="ru-RU" sz="4000" b="1">
                <a:solidFill>
                  <a:srgbClr val="CC0000"/>
                </a:solidFill>
              </a:rPr>
              <a:t>Должны абсолютные биться СЕРДЦА!!!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4" name="Picture 6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7"/>
          <p:cNvSpPr>
            <a:spLocks noChangeArrowheads="1"/>
          </p:cNvSpPr>
          <p:nvPr/>
        </p:nvSpPr>
        <p:spPr bwMode="auto">
          <a:xfrm flipH="1" flipV="1">
            <a:off x="4370388" y="1055688"/>
            <a:ext cx="184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51206" name="WordArt 9"/>
          <p:cNvSpPr>
            <a:spLocks noChangeArrowheads="1" noChangeShapeType="1" noTextEdit="1"/>
          </p:cNvSpPr>
          <p:nvPr/>
        </p:nvSpPr>
        <p:spPr bwMode="auto">
          <a:xfrm>
            <a:off x="-396875" y="836613"/>
            <a:ext cx="9963150" cy="17002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75815"/>
              </a:avLst>
            </a:prstTxWarp>
          </a:bodyPr>
          <a:lstStyle/>
          <a:p>
            <a:pPr algn="ctr"/>
            <a:r>
              <a:rPr lang="ru-RU" sz="6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СПАСИБО ЗА ВНИМАНИЕ!</a:t>
            </a:r>
          </a:p>
        </p:txBody>
      </p:sp>
      <p:pic>
        <p:nvPicPr>
          <p:cNvPr id="5120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6192837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13" descr="cnls91ndhe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7" descr="cnls91ndhe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141663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23850" y="698500"/>
            <a:ext cx="8820150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800" b="1">
                <a:solidFill>
                  <a:srgbClr val="CC0000"/>
                </a:solidFill>
              </a:rPr>
              <a:t>Цель игры</a:t>
            </a:r>
            <a:r>
              <a:rPr lang="ru-RU" sz="4800" b="1"/>
              <a:t> -  не менять ребенка и не переделывать его, а дать возможность «прожить» в игре волнующие его ситуации, при полном внимании и сопереживании взрослого.</a:t>
            </a:r>
            <a:r>
              <a:rPr lang="ru-RU" sz="48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50825" y="-287338"/>
            <a:ext cx="8642350" cy="703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 sz="4000" b="1">
              <a:solidFill>
                <a:srgbClr val="CC0000"/>
              </a:solidFill>
            </a:endParaRPr>
          </a:p>
          <a:p>
            <a:pPr algn="ctr"/>
            <a:r>
              <a:rPr lang="ru-RU" sz="3200" b="1">
                <a:solidFill>
                  <a:srgbClr val="CC0000"/>
                </a:solidFill>
              </a:rPr>
              <a:t>Классификация игр С.Л. Новоселовой:</a:t>
            </a:r>
          </a:p>
          <a:p>
            <a:endParaRPr lang="ru-RU" sz="3200" b="1"/>
          </a:p>
          <a:p>
            <a:pPr>
              <a:buFontTx/>
              <a:buChar char="•"/>
            </a:pPr>
            <a:r>
              <a:rPr lang="ru-RU" sz="3200" b="1"/>
              <a:t>     </a:t>
            </a:r>
            <a:r>
              <a:rPr lang="ru-RU" sz="3200" b="1" i="1">
                <a:solidFill>
                  <a:srgbClr val="CC0000"/>
                </a:solidFill>
              </a:rPr>
              <a:t>Игры по инициативе ребенка</a:t>
            </a:r>
          </a:p>
          <a:p>
            <a:r>
              <a:rPr lang="ru-RU" sz="3200" b="1"/>
              <a:t>      - игра- экспериментирование;</a:t>
            </a:r>
          </a:p>
          <a:p>
            <a:r>
              <a:rPr lang="ru-RU" sz="3200" b="1"/>
              <a:t>      - самостоятельные ролевые и           театрализованные игры.</a:t>
            </a:r>
          </a:p>
          <a:p>
            <a:endParaRPr lang="ru-RU" sz="3200" b="1"/>
          </a:p>
          <a:p>
            <a:pPr>
              <a:buFontTx/>
              <a:buChar char="•"/>
            </a:pPr>
            <a:r>
              <a:rPr lang="ru-RU" sz="3200" b="1"/>
              <a:t>     </a:t>
            </a:r>
            <a:r>
              <a:rPr lang="ru-RU" sz="3200" b="1" i="1">
                <a:solidFill>
                  <a:srgbClr val="CC0000"/>
                </a:solidFill>
              </a:rPr>
              <a:t>Игры, возникающие по инициативе  взрослого</a:t>
            </a:r>
          </a:p>
          <a:p>
            <a:r>
              <a:rPr lang="ru-RU" sz="3200" b="1"/>
              <a:t>      - игры обучающие;</a:t>
            </a:r>
          </a:p>
          <a:p>
            <a:r>
              <a:rPr lang="ru-RU" sz="3200" b="1"/>
              <a:t>      - досуговые игры.</a:t>
            </a:r>
          </a:p>
          <a:p>
            <a:endParaRPr lang="ru-RU" sz="3200" b="1"/>
          </a:p>
          <a:p>
            <a:pPr>
              <a:buFontTx/>
              <a:buChar char="•"/>
            </a:pPr>
            <a:r>
              <a:rPr lang="ru-RU" sz="3200" b="1"/>
              <a:t>      </a:t>
            </a:r>
            <a:r>
              <a:rPr lang="ru-RU" sz="3200" b="1" i="1">
                <a:solidFill>
                  <a:srgbClr val="CC0000"/>
                </a:solidFill>
              </a:rPr>
              <a:t>Народные игры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79388" y="820738"/>
            <a:ext cx="8569325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3600" b="1">
                <a:solidFill>
                  <a:srgbClr val="CC0000"/>
                </a:solidFill>
              </a:rPr>
              <a:t>Направления педагогического сопровождения игровой деятельности:</a:t>
            </a:r>
          </a:p>
          <a:p>
            <a:endParaRPr lang="ru-RU" sz="3600" b="1">
              <a:solidFill>
                <a:srgbClr val="CC0000"/>
              </a:solidFill>
            </a:endParaRPr>
          </a:p>
          <a:p>
            <a:pPr>
              <a:buFontTx/>
              <a:buChar char="•"/>
            </a:pPr>
            <a:r>
              <a:rPr lang="ru-RU" sz="3200" b="1"/>
              <a:t> </a:t>
            </a:r>
            <a:r>
              <a:rPr lang="ru-RU" sz="3600"/>
              <a:t>Создание предметно-развивающей среды.</a:t>
            </a:r>
          </a:p>
          <a:p>
            <a:endParaRPr lang="ru-RU" sz="3600"/>
          </a:p>
          <a:p>
            <a:pPr>
              <a:buFontTx/>
              <a:buChar char="•"/>
            </a:pPr>
            <a:r>
              <a:rPr lang="ru-RU" sz="3600"/>
              <a:t> Организация ситуаций игрового взаимодействия с детьми.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DSC01088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00563" cy="3357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5" descr="DSC0166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7563"/>
            <a:ext cx="4500563" cy="3500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7563"/>
            <a:ext cx="4572000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4" descr="DSC011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227</Words>
  <Application>Microsoft Office PowerPoint</Application>
  <PresentationFormat>Экран (4:3)</PresentationFormat>
  <Paragraphs>41</Paragraphs>
  <Slides>36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Оформление по умолчанию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Без разницы</dc:creator>
  <cp:lastModifiedBy>Федоровы</cp:lastModifiedBy>
  <cp:revision>36</cp:revision>
  <dcterms:created xsi:type="dcterms:W3CDTF">2012-12-01T15:57:15Z</dcterms:created>
  <dcterms:modified xsi:type="dcterms:W3CDTF">2016-09-14T19:21:55Z</dcterms:modified>
</cp:coreProperties>
</file>